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4" autoAdjust="0"/>
    <p:restoredTop sz="94598" autoAdjust="0"/>
  </p:normalViewPr>
  <p:slideViewPr>
    <p:cSldViewPr snapToGrid="0">
      <p:cViewPr varScale="1">
        <p:scale>
          <a:sx n="87" d="100"/>
          <a:sy n="87" d="100"/>
        </p:scale>
        <p:origin x="6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8" name="TextBox 17"/>
          <p:cNvSpPr txBox="1"/>
          <p:nvPr userDrawn="1"/>
        </p:nvSpPr>
        <p:spPr>
          <a:xfrm>
            <a:off x="2839207" y="6450375"/>
            <a:ext cx="4013655" cy="253916"/>
          </a:xfrm>
          <a:prstGeom prst="rect">
            <a:avLst/>
          </a:prstGeom>
          <a:noFill/>
        </p:spPr>
        <p:txBody>
          <a:bodyPr wrap="square" rtlCol="0">
            <a:spAutoFit/>
          </a:bodyPr>
          <a:lstStyle/>
          <a:p>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Uz</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podr</a:t>
            </a:r>
            <a:r>
              <a:rPr lang="sr-Latn-RS"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šku</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sr-Latn-RS"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Švajcar</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s</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kog sekret</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ari</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jata za ekonomske poslove SECO</a:t>
            </a:r>
            <a:endParaRPr lang="en-US" sz="1050" i="1" dirty="0">
              <a:solidFill>
                <a:schemeClr val="bg1">
                  <a:lumMod val="50000"/>
                </a:schemeClr>
              </a:solidFill>
              <a:effectLst/>
              <a:latin typeface="Times New Roman" panose="02020603050405020304" pitchFamily="18" charset="0"/>
              <a:cs typeface="Times New Roman" panose="02020603050405020304" pitchFamily="18" charset="0"/>
            </a:endParaRP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2527" y="5655779"/>
            <a:ext cx="1969008" cy="1048512"/>
          </a:xfrm>
          <a:prstGeom prst="rect">
            <a:avLst/>
          </a:prstGeom>
        </p:spPr>
      </p:pic>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6689" y="7328"/>
            <a:ext cx="2632210" cy="1316105"/>
          </a:xfrm>
          <a:prstGeom prst="rect">
            <a:avLst/>
          </a:prstGeom>
        </p:spPr>
      </p:pic>
      <p:pic>
        <p:nvPicPr>
          <p:cNvPr id="23" name="Picture 2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7938" y="183624"/>
            <a:ext cx="2384280" cy="956725"/>
          </a:xfrm>
          <a:prstGeom prst="rect">
            <a:avLst/>
          </a:prstGeom>
        </p:spPr>
      </p:pic>
      <p:pic>
        <p:nvPicPr>
          <p:cNvPr id="25" name="Pictur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06870" y="49870"/>
            <a:ext cx="1471515" cy="948310"/>
          </a:xfrm>
          <a:prstGeom prst="rect">
            <a:avLst/>
          </a:prstGeom>
        </p:spPr>
      </p:pic>
      <p:pic>
        <p:nvPicPr>
          <p:cNvPr id="33" name="Picture 2" descr="logorpkva"/>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838983" y="447675"/>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8273146"/>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6219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04919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26701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39689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02553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3172839632"/>
      </p:ext>
    </p:extLst>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048012"/>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635971007"/>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2023847"/>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78354668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389613"/>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8232432"/>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980179"/>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11851761"/>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12401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5/28/2015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
        <p:nvSpPr>
          <p:cNvPr id="18" name="TextBox 17"/>
          <p:cNvSpPr txBox="1"/>
          <p:nvPr userDrawn="1"/>
        </p:nvSpPr>
        <p:spPr>
          <a:xfrm>
            <a:off x="2839207" y="6450375"/>
            <a:ext cx="4013655" cy="253916"/>
          </a:xfrm>
          <a:prstGeom prst="rect">
            <a:avLst/>
          </a:prstGeom>
          <a:noFill/>
        </p:spPr>
        <p:txBody>
          <a:bodyPr wrap="square" rtlCol="0">
            <a:spAutoFit/>
          </a:bodyPr>
          <a:lstStyle/>
          <a:p>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Uz</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podr</a:t>
            </a:r>
            <a:r>
              <a:rPr lang="sr-Latn-RS"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šku</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 </a:t>
            </a:r>
            <a:r>
              <a:rPr lang="sr-Latn-RS" sz="1050" i="1" dirty="0" err="1" smtClean="0">
                <a:solidFill>
                  <a:schemeClr val="bg1">
                    <a:lumMod val="50000"/>
                  </a:schemeClr>
                </a:solidFill>
                <a:effectLst/>
                <a:latin typeface="Times New Roman" panose="02020603050405020304" pitchFamily="18" charset="0"/>
                <a:cs typeface="Times New Roman" panose="02020603050405020304" pitchFamily="18" charset="0"/>
              </a:rPr>
              <a:t>Švajcar</a:t>
            </a:r>
            <a:r>
              <a:rPr lang="en-US" sz="1050" i="1" dirty="0" smtClean="0">
                <a:solidFill>
                  <a:schemeClr val="bg1">
                    <a:lumMod val="50000"/>
                  </a:schemeClr>
                </a:solidFill>
                <a:effectLst/>
                <a:latin typeface="Times New Roman" panose="02020603050405020304" pitchFamily="18" charset="0"/>
                <a:cs typeface="Times New Roman" panose="02020603050405020304" pitchFamily="18" charset="0"/>
              </a:rPr>
              <a:t>s</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kog sekret</a:t>
            </a:r>
            <a:r>
              <a:rPr lang="en-US" sz="1050" i="1" dirty="0" err="1" smtClean="0">
                <a:solidFill>
                  <a:schemeClr val="bg1">
                    <a:lumMod val="50000"/>
                  </a:schemeClr>
                </a:solidFill>
                <a:effectLst/>
                <a:latin typeface="Times New Roman" panose="02020603050405020304" pitchFamily="18" charset="0"/>
                <a:cs typeface="Times New Roman" panose="02020603050405020304" pitchFamily="18" charset="0"/>
              </a:rPr>
              <a:t>ari</a:t>
            </a:r>
            <a:r>
              <a:rPr lang="sr-Latn-RS" sz="1050" i="1" dirty="0" smtClean="0">
                <a:solidFill>
                  <a:schemeClr val="bg1">
                    <a:lumMod val="50000"/>
                  </a:schemeClr>
                </a:solidFill>
                <a:effectLst/>
                <a:latin typeface="Times New Roman" panose="02020603050405020304" pitchFamily="18" charset="0"/>
                <a:cs typeface="Times New Roman" panose="02020603050405020304" pitchFamily="18" charset="0"/>
              </a:rPr>
              <a:t>jata za ekonomske poslove SECO</a:t>
            </a:r>
            <a:endParaRPr lang="en-US" sz="1050" i="1" dirty="0">
              <a:solidFill>
                <a:schemeClr val="bg1">
                  <a:lumMod val="50000"/>
                </a:schemeClr>
              </a:solidFill>
              <a:effectLst/>
              <a:latin typeface="Times New Roman" panose="02020603050405020304" pitchFamily="18" charset="0"/>
              <a:cs typeface="Times New Roman" panose="02020603050405020304" pitchFamily="18" charset="0"/>
            </a:endParaRPr>
          </a:p>
        </p:txBody>
      </p:sp>
      <p:pic>
        <p:nvPicPr>
          <p:cNvPr id="19" name="Picture 18"/>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72527" y="5655779"/>
            <a:ext cx="1969008" cy="1048512"/>
          </a:xfrm>
          <a:prstGeom prst="rect">
            <a:avLst/>
          </a:prstGeom>
        </p:spPr>
      </p:pic>
      <p:pic>
        <p:nvPicPr>
          <p:cNvPr id="30" name="Picture 29"/>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506689" y="7328"/>
            <a:ext cx="2632210" cy="1316105"/>
          </a:xfrm>
          <a:prstGeom prst="rect">
            <a:avLst/>
          </a:prstGeom>
        </p:spPr>
      </p:pic>
      <p:pic>
        <p:nvPicPr>
          <p:cNvPr id="31" name="Picture 30"/>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987938" y="183624"/>
            <a:ext cx="2384280" cy="956725"/>
          </a:xfrm>
          <a:prstGeom prst="rect">
            <a:avLst/>
          </a:prstGeom>
        </p:spPr>
      </p:pic>
      <p:pic>
        <p:nvPicPr>
          <p:cNvPr id="32" name="Picture 31"/>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6106870" y="49870"/>
            <a:ext cx="1471515" cy="948310"/>
          </a:xfrm>
          <a:prstGeom prst="rect">
            <a:avLst/>
          </a:prstGeom>
        </p:spPr>
      </p:pic>
      <p:pic>
        <p:nvPicPr>
          <p:cNvPr id="33" name="Picture 2" descr="logorpkva"/>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7838983" y="447675"/>
            <a:ext cx="1552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2300096"/>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Lst>
  <p:transition spd="slow">
    <p:wip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48940"/>
            <a:ext cx="7766936" cy="1602886"/>
          </a:xfrm>
        </p:spPr>
        <p:txBody>
          <a:bodyPr/>
          <a:lstStyle/>
          <a:p>
            <a:pPr algn="ctr"/>
            <a:r>
              <a:rPr lang="en-US" sz="4000" b="1" dirty="0" smtClean="0">
                <a:solidFill>
                  <a:schemeClr val="tx1"/>
                </a:solidFill>
              </a:rPr>
              <a:t>СТЕЧАЈНИ</a:t>
            </a:r>
            <a:r>
              <a:rPr lang="sr-Cyrl-RS" sz="4000" b="1" dirty="0" smtClean="0">
                <a:solidFill>
                  <a:schemeClr val="tx1"/>
                </a:solidFill>
              </a:rPr>
              <a:t> </a:t>
            </a:r>
            <a:r>
              <a:rPr lang="en-US" sz="4000" b="1" dirty="0" smtClean="0">
                <a:solidFill>
                  <a:schemeClr val="tx1"/>
                </a:solidFill>
              </a:rPr>
              <a:t>ПОСТУПАК</a:t>
            </a:r>
            <a:r>
              <a:rPr lang="sr-Cyrl-RS" sz="4000" b="1" dirty="0" smtClean="0">
                <a:solidFill>
                  <a:schemeClr val="tx1"/>
                </a:solidFill>
              </a:rPr>
              <a:t> </a:t>
            </a:r>
            <a:r>
              <a:rPr lang="en-US" sz="4000" b="1" dirty="0" smtClean="0">
                <a:solidFill>
                  <a:schemeClr val="tx1"/>
                </a:solidFill>
              </a:rPr>
              <a:t>И</a:t>
            </a:r>
            <a:r>
              <a:rPr lang="sr-Cyrl-RS" sz="4000" b="1" dirty="0" smtClean="0">
                <a:solidFill>
                  <a:schemeClr val="tx1"/>
                </a:solidFill>
              </a:rPr>
              <a:t> </a:t>
            </a:r>
            <a:r>
              <a:rPr lang="en-US" sz="4000" b="1" dirty="0" smtClean="0">
                <a:solidFill>
                  <a:schemeClr val="tx1"/>
                </a:solidFill>
              </a:rPr>
              <a:t>ПОРЕСКИ УПРАВНИ ПОСТУПАК</a:t>
            </a:r>
            <a:endParaRPr lang="en-US" sz="1800" dirty="0">
              <a:solidFill>
                <a:schemeClr val="tx1"/>
              </a:solidFill>
            </a:endParaRPr>
          </a:p>
        </p:txBody>
      </p:sp>
      <p:sp>
        <p:nvSpPr>
          <p:cNvPr id="3" name="Subtitle 2"/>
          <p:cNvSpPr>
            <a:spLocks noGrp="1"/>
          </p:cNvSpPr>
          <p:nvPr>
            <p:ph type="subTitle" idx="1"/>
          </p:nvPr>
        </p:nvSpPr>
        <p:spPr>
          <a:xfrm>
            <a:off x="1507067" y="2777706"/>
            <a:ext cx="7766936" cy="2886115"/>
          </a:xfrm>
        </p:spPr>
        <p:txBody>
          <a:bodyPr>
            <a:normAutofit fontScale="92500" lnSpcReduction="20000"/>
          </a:bodyPr>
          <a:lstStyle/>
          <a:p>
            <a:pPr algn="just"/>
            <a:r>
              <a:rPr lang="sr-Cyrl-RS" sz="1600" b="1" dirty="0" smtClean="0">
                <a:solidFill>
                  <a:schemeClr val="tx1"/>
                </a:solidFill>
              </a:rPr>
              <a:t>САДРЖАЈ:</a:t>
            </a:r>
          </a:p>
          <a:p>
            <a:pPr algn="just"/>
            <a:r>
              <a:rPr lang="en-US" sz="1600" b="1" dirty="0" smtClean="0">
                <a:solidFill>
                  <a:schemeClr val="tx1"/>
                </a:solidFill>
              </a:rPr>
              <a:t>I	</a:t>
            </a:r>
            <a:r>
              <a:rPr lang="sr-Latn-CS" sz="1600" b="1" dirty="0" smtClean="0">
                <a:solidFill>
                  <a:schemeClr val="tx1"/>
                </a:solidFill>
              </a:rPr>
              <a:t>УКРАТКО У ОПШТЕМ УПРАВНОМ ПОСТУПКУ И ПОРЕСКОМ УПРАВНОМ 	ПОСТУПКУ</a:t>
            </a:r>
          </a:p>
          <a:p>
            <a:pPr algn="just"/>
            <a:r>
              <a:rPr lang="en-US" sz="1600" b="1" dirty="0" smtClean="0">
                <a:solidFill>
                  <a:schemeClr val="tx1"/>
                </a:solidFill>
              </a:rPr>
              <a:t>II	ОДНОС ЗАКОНА О СТЕЧАЈУ, ЗУП-а и ЗПППА</a:t>
            </a:r>
            <a:endParaRPr lang="sr-Latn-CS" sz="1600" b="1" dirty="0" smtClean="0">
              <a:solidFill>
                <a:schemeClr val="tx1"/>
              </a:solidFill>
            </a:endParaRPr>
          </a:p>
          <a:p>
            <a:pPr algn="just"/>
            <a:r>
              <a:rPr lang="sr-Latn-CS" sz="1600" b="1" dirty="0" smtClean="0">
                <a:solidFill>
                  <a:schemeClr val="tx1"/>
                </a:solidFill>
              </a:rPr>
              <a:t>III	ЗАСТАРЕЛОСТ У ПОРЕСКОМ</a:t>
            </a:r>
            <a:r>
              <a:rPr lang="en-US" sz="1600" b="1" dirty="0" smtClean="0">
                <a:solidFill>
                  <a:schemeClr val="tx1"/>
                </a:solidFill>
              </a:rPr>
              <a:t> УПРАВНОМ</a:t>
            </a:r>
            <a:r>
              <a:rPr lang="sr-Latn-CS" sz="1600" b="1" dirty="0" smtClean="0">
                <a:solidFill>
                  <a:schemeClr val="tx1"/>
                </a:solidFill>
              </a:rPr>
              <a:t> ПОСТУПКУ</a:t>
            </a:r>
          </a:p>
          <a:p>
            <a:pPr algn="just"/>
            <a:r>
              <a:rPr lang="en-US" sz="1600" b="1" dirty="0" smtClean="0">
                <a:solidFill>
                  <a:schemeClr val="tx1"/>
                </a:solidFill>
              </a:rPr>
              <a:t>IV	ИСПИТИВАЊЕ ПРИЈАВЕ ПОТРАЖИВАЊА ПОРЕСКЕ УПРАВЕ У СТЕЧАЈНОМ </a:t>
            </a:r>
            <a:r>
              <a:rPr lang="sr-Latn-RS" sz="1600" b="1" dirty="0" smtClean="0">
                <a:solidFill>
                  <a:schemeClr val="tx1"/>
                </a:solidFill>
              </a:rPr>
              <a:t>	</a:t>
            </a:r>
            <a:r>
              <a:rPr lang="en-US" sz="1600" b="1" dirty="0" smtClean="0">
                <a:solidFill>
                  <a:schemeClr val="tx1"/>
                </a:solidFill>
              </a:rPr>
              <a:t>ПОСТУПКУ</a:t>
            </a:r>
            <a:endParaRPr lang="sr-Latn-RS" sz="1600" b="1" dirty="0" smtClean="0">
              <a:solidFill>
                <a:schemeClr val="tx1"/>
              </a:solidFill>
            </a:endParaRPr>
          </a:p>
          <a:p>
            <a:pPr algn="just"/>
            <a:r>
              <a:rPr lang="en-US" sz="1600" b="1" dirty="0" smtClean="0">
                <a:solidFill>
                  <a:schemeClr val="tx1"/>
                </a:solidFill>
              </a:rPr>
              <a:t>V	ПОСТУПАК ПОВРАЋАЈА ВИШЕ ИЛИ ПОГРЕШНО ПЛАЋЕНОГ ПОРЕЗА ОД </a:t>
            </a:r>
            <a:r>
              <a:rPr lang="sr-Latn-RS" sz="1600" b="1" dirty="0" smtClean="0">
                <a:solidFill>
                  <a:schemeClr val="tx1"/>
                </a:solidFill>
              </a:rPr>
              <a:t>	</a:t>
            </a:r>
            <a:r>
              <a:rPr lang="en-US" sz="1600" b="1" dirty="0" smtClean="0">
                <a:solidFill>
                  <a:schemeClr val="tx1"/>
                </a:solidFill>
              </a:rPr>
              <a:t>ПОРЕСКЕ УПРАВЕ</a:t>
            </a:r>
            <a:endParaRPr lang="sr-Latn-RS" sz="1600" b="1" dirty="0" smtClean="0">
              <a:solidFill>
                <a:schemeClr val="tx1"/>
              </a:solidFill>
            </a:endParaRPr>
          </a:p>
          <a:p>
            <a:pPr algn="just"/>
            <a:r>
              <a:rPr lang="en-US" sz="1600" b="1" dirty="0" smtClean="0">
                <a:solidFill>
                  <a:schemeClr val="tx1"/>
                </a:solidFill>
              </a:rPr>
              <a:t>VI	</a:t>
            </a:r>
            <a:r>
              <a:rPr lang="sr-Cyrl-RS" sz="1600" b="1" dirty="0" smtClean="0">
                <a:solidFill>
                  <a:schemeClr val="tx1"/>
                </a:solidFill>
              </a:rPr>
              <a:t>ПОРЕСКИ МАТЕРИЈАЛНИ ЗАКОНИ И СТЕЧАЈНИ ПОСТУПАК</a:t>
            </a:r>
            <a:endParaRPr lang="sr-Latn-CS" sz="1600" b="1" dirty="0" smtClean="0">
              <a:solidFill>
                <a:schemeClr val="tx1"/>
              </a:solidFill>
            </a:endParaRPr>
          </a:p>
          <a:p>
            <a:pPr algn="just"/>
            <a:endParaRPr lang="sr-Latn-CS" sz="1300" dirty="0" smtClean="0"/>
          </a:p>
          <a:p>
            <a:pPr algn="ctr"/>
            <a:endParaRPr lang="sr-Latn-CS" dirty="0" smtClean="0"/>
          </a:p>
          <a:p>
            <a:pPr algn="ctr"/>
            <a:endParaRPr lang="en-US" dirty="0"/>
          </a:p>
        </p:txBody>
      </p:sp>
    </p:spTree>
    <p:extLst>
      <p:ext uri="{BB962C8B-B14F-4D97-AF65-F5344CB8AC3E}">
        <p14:creationId xmlns:p14="http://schemas.microsoft.com/office/powerpoint/2010/main" val="382739675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r-Latn-RS" sz="2200" dirty="0" smtClean="0"/>
              <a:t/>
            </a:r>
            <a:br>
              <a:rPr lang="sr-Latn-RS" sz="2200" dirty="0" smtClean="0"/>
            </a:br>
            <a:r>
              <a:rPr lang="sr-Latn-RS" sz="2700" dirty="0" smtClean="0"/>
              <a:t/>
            </a:r>
            <a:br>
              <a:rPr lang="sr-Latn-RS" sz="2700" dirty="0" smtClean="0"/>
            </a:br>
            <a:r>
              <a:rPr lang="ru-RU" sz="2700" b="1" dirty="0" smtClean="0">
                <a:solidFill>
                  <a:schemeClr val="tx1"/>
                </a:solidFill>
              </a:rPr>
              <a:t>УКРАТКО У ОПШТЕМ УПРАВНОМ ПОСТУПКУ И ПОРЕСКОМ УПРАВНОМ</a:t>
            </a:r>
            <a:r>
              <a:rPr lang="sr-Latn-RS" sz="2700" b="1" dirty="0" smtClean="0">
                <a:solidFill>
                  <a:schemeClr val="tx1"/>
                </a:solidFill>
              </a:rPr>
              <a:t> </a:t>
            </a:r>
            <a:r>
              <a:rPr lang="ru-RU" sz="2700" b="1" dirty="0" smtClean="0">
                <a:solidFill>
                  <a:schemeClr val="tx1"/>
                </a:solidFill>
              </a:rPr>
              <a:t>ПОСТУПКУ</a:t>
            </a:r>
            <a:endParaRPr lang="sr-Latn-CS" sz="2700" dirty="0"/>
          </a:p>
        </p:txBody>
      </p:sp>
      <p:sp>
        <p:nvSpPr>
          <p:cNvPr id="3" name="Čuvar mesta za sadržaj 2"/>
          <p:cNvSpPr>
            <a:spLocks noGrp="1"/>
          </p:cNvSpPr>
          <p:nvPr>
            <p:ph idx="1"/>
          </p:nvPr>
        </p:nvSpPr>
        <p:spPr/>
        <p:txBody>
          <a:bodyPr>
            <a:normAutofit/>
          </a:bodyPr>
          <a:lstStyle/>
          <a:p>
            <a:pPr algn="just"/>
            <a:r>
              <a:rPr lang="ru-RU" sz="1600" dirty="0"/>
              <a:t>Закон о државној управи дефинише државну управу као део извршне власти Републике Србије који врши управне послове у оквиру права и дужности Републике Србије. Дакле, извршна одн. јавна власт врши већи део својих надлежности, утврђених Уставом и законима, доношењем управних аката</a:t>
            </a:r>
            <a:r>
              <a:rPr lang="ru-RU" sz="1600" dirty="0" smtClean="0"/>
              <a:t>.</a:t>
            </a:r>
            <a:endParaRPr lang="sr-Latn-RS" sz="1600" dirty="0" smtClean="0"/>
          </a:p>
          <a:p>
            <a:pPr algn="just"/>
            <a:r>
              <a:rPr lang="ru-RU" sz="1600" dirty="0"/>
              <a:t>Закон о општем управном </a:t>
            </a:r>
            <a:r>
              <a:rPr lang="ru-RU" sz="1600" dirty="0" smtClean="0"/>
              <a:t>поступку, у </a:t>
            </a:r>
            <a:r>
              <a:rPr lang="ru-RU" sz="1600" dirty="0"/>
              <a:t>члану 1., предвиђа да су по овом закону дужни да поступају државни органи кад у управним стварима, непосредно примењујући прописе, решавају о правима, обавезама или правним интересима физичког лица, правног лица или друге странке, као и кад обављају друге послове утврђене овим </a:t>
            </a:r>
            <a:r>
              <a:rPr lang="ru-RU" sz="1600" dirty="0" smtClean="0"/>
              <a:t>законом.</a:t>
            </a:r>
            <a:endParaRPr lang="sr-Latn-RS" sz="1600" dirty="0" smtClean="0"/>
          </a:p>
          <a:p>
            <a:pPr algn="just"/>
            <a:r>
              <a:rPr lang="sr-Cyrl-RS" sz="1600" dirty="0" smtClean="0"/>
              <a:t>Законом о пореском поступку и пореској администрацији, </a:t>
            </a:r>
            <a:r>
              <a:rPr lang="en-US" sz="1600" dirty="0" err="1" smtClean="0"/>
              <a:t>уређује</a:t>
            </a:r>
            <a:r>
              <a:rPr lang="sr-Cyrl-RS" sz="1600" dirty="0" smtClean="0"/>
              <a:t> се</a:t>
            </a:r>
            <a:r>
              <a:rPr lang="en-US" sz="1600" dirty="0" smtClean="0"/>
              <a:t> </a:t>
            </a:r>
            <a:r>
              <a:rPr lang="en-US" sz="1600" dirty="0" err="1"/>
              <a:t>поступак</a:t>
            </a:r>
            <a:r>
              <a:rPr lang="en-US" sz="1600" dirty="0"/>
              <a:t> </a:t>
            </a:r>
            <a:r>
              <a:rPr lang="en-US" sz="1600" dirty="0" err="1"/>
              <a:t>утврђивања</a:t>
            </a:r>
            <a:r>
              <a:rPr lang="en-US" sz="1600" dirty="0"/>
              <a:t>, </a:t>
            </a:r>
            <a:r>
              <a:rPr lang="en-US" sz="1600" dirty="0" err="1"/>
              <a:t>наплате</a:t>
            </a:r>
            <a:r>
              <a:rPr lang="en-US" sz="1600" dirty="0"/>
              <a:t> и </a:t>
            </a:r>
            <a:r>
              <a:rPr lang="en-US" sz="1600" dirty="0" err="1"/>
              <a:t>контроле</a:t>
            </a:r>
            <a:r>
              <a:rPr lang="en-US" sz="1600" dirty="0"/>
              <a:t> </a:t>
            </a:r>
            <a:r>
              <a:rPr lang="en-US" sz="1600" dirty="0" err="1"/>
              <a:t>јавних</a:t>
            </a:r>
            <a:r>
              <a:rPr lang="en-US" sz="1600" dirty="0"/>
              <a:t> </a:t>
            </a:r>
            <a:r>
              <a:rPr lang="en-US" sz="1600" dirty="0" err="1"/>
              <a:t>прихода</a:t>
            </a:r>
            <a:r>
              <a:rPr lang="en-US" sz="1600" dirty="0"/>
              <a:t>, </a:t>
            </a:r>
            <a:r>
              <a:rPr lang="en-US" sz="1600" dirty="0" err="1"/>
              <a:t>права</a:t>
            </a:r>
            <a:r>
              <a:rPr lang="en-US" sz="1600" dirty="0"/>
              <a:t> и </a:t>
            </a:r>
            <a:r>
              <a:rPr lang="en-US" sz="1600" dirty="0" err="1"/>
              <a:t>обавезе</a:t>
            </a:r>
            <a:r>
              <a:rPr lang="en-US" sz="1600" dirty="0"/>
              <a:t> </a:t>
            </a:r>
            <a:r>
              <a:rPr lang="en-US" sz="1600" dirty="0" err="1"/>
              <a:t>пореских</a:t>
            </a:r>
            <a:r>
              <a:rPr lang="en-US" sz="1600" dirty="0"/>
              <a:t> </a:t>
            </a:r>
            <a:r>
              <a:rPr lang="en-US" sz="1600" dirty="0" err="1"/>
              <a:t>обвезника</a:t>
            </a:r>
            <a:r>
              <a:rPr lang="en-US" sz="1600" dirty="0"/>
              <a:t>, </a:t>
            </a:r>
            <a:r>
              <a:rPr lang="en-US" sz="1600" dirty="0" err="1"/>
              <a:t>регистрација</a:t>
            </a:r>
            <a:r>
              <a:rPr lang="en-US" sz="1600" dirty="0"/>
              <a:t> </a:t>
            </a:r>
            <a:r>
              <a:rPr lang="en-US" sz="1600" dirty="0" err="1"/>
              <a:t>пореских</a:t>
            </a:r>
            <a:r>
              <a:rPr lang="en-US" sz="1600" dirty="0"/>
              <a:t> </a:t>
            </a:r>
            <a:r>
              <a:rPr lang="en-US" sz="1600" dirty="0" err="1"/>
              <a:t>обвезника</a:t>
            </a:r>
            <a:r>
              <a:rPr lang="en-US" sz="1600" dirty="0"/>
              <a:t> и </a:t>
            </a:r>
            <a:r>
              <a:rPr lang="en-US" sz="1600" dirty="0" err="1"/>
              <a:t>пореска</a:t>
            </a:r>
            <a:r>
              <a:rPr lang="en-US" sz="1600" dirty="0"/>
              <a:t> </a:t>
            </a:r>
            <a:r>
              <a:rPr lang="en-US" sz="1600" dirty="0" err="1"/>
              <a:t>кривична</a:t>
            </a:r>
            <a:r>
              <a:rPr lang="en-US" sz="1600" dirty="0"/>
              <a:t> </a:t>
            </a:r>
            <a:r>
              <a:rPr lang="en-US" sz="1600" dirty="0" err="1"/>
              <a:t>дела</a:t>
            </a:r>
            <a:r>
              <a:rPr lang="en-US" sz="1600" dirty="0"/>
              <a:t> и </a:t>
            </a:r>
            <a:r>
              <a:rPr lang="en-US" sz="1600" dirty="0" err="1" smtClean="0"/>
              <a:t>прекршаја</a:t>
            </a:r>
            <a:r>
              <a:rPr lang="sr-Cyrl-RS" sz="1600" dirty="0" smtClean="0"/>
              <a:t> (</a:t>
            </a:r>
            <a:r>
              <a:rPr lang="en-US" sz="1600" dirty="0" err="1" smtClean="0"/>
              <a:t>члан</a:t>
            </a:r>
            <a:r>
              <a:rPr lang="en-US" sz="1600" dirty="0" smtClean="0"/>
              <a:t> </a:t>
            </a:r>
            <a:r>
              <a:rPr lang="en-US" sz="1600" dirty="0"/>
              <a:t>1</a:t>
            </a:r>
            <a:r>
              <a:rPr lang="en-US" sz="1600" dirty="0" smtClean="0"/>
              <a:t>.</a:t>
            </a:r>
            <a:r>
              <a:rPr lang="sr-Cyrl-RS" sz="1600" dirty="0" smtClean="0"/>
              <a:t> ЗПППА).</a:t>
            </a:r>
            <a:endParaRPr lang="sr-Latn-CS" sz="1600" dirty="0"/>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r-Latn-RS" dirty="0" smtClean="0"/>
              <a:t/>
            </a:r>
            <a:br>
              <a:rPr lang="sr-Latn-RS" dirty="0" smtClean="0"/>
            </a:br>
            <a:r>
              <a:rPr lang="ru-RU" sz="2400" b="1" dirty="0" smtClean="0">
                <a:solidFill>
                  <a:schemeClr val="tx1"/>
                </a:solidFill>
              </a:rPr>
              <a:t> ОДНОС ЗАКОНА О СТЕЧАЈУ, ЗУП-а и ЗПППА</a:t>
            </a:r>
            <a:endParaRPr lang="sr-Latn-CS" sz="2400" b="1" dirty="0">
              <a:solidFill>
                <a:schemeClr val="tx1"/>
              </a:solidFill>
            </a:endParaRPr>
          </a:p>
        </p:txBody>
      </p:sp>
      <p:sp>
        <p:nvSpPr>
          <p:cNvPr id="3" name="Čuvar mesta za sadržaj 2"/>
          <p:cNvSpPr>
            <a:spLocks noGrp="1"/>
          </p:cNvSpPr>
          <p:nvPr>
            <p:ph idx="1"/>
          </p:nvPr>
        </p:nvSpPr>
        <p:spPr/>
        <p:txBody>
          <a:bodyPr>
            <a:noAutofit/>
          </a:bodyPr>
          <a:lstStyle/>
          <a:p>
            <a:pPr algn="just"/>
            <a:r>
              <a:rPr lang="ru-RU" sz="1600" dirty="0"/>
              <a:t>Чланом 73. </a:t>
            </a:r>
            <a:r>
              <a:rPr lang="ru-RU" sz="1600" dirty="0" smtClean="0"/>
              <a:t>ЗОС-а предвиђено је </a:t>
            </a:r>
            <a:r>
              <a:rPr lang="ru-RU" sz="1600" dirty="0"/>
              <a:t>да правне последице отварања стечајног поступка наступају даном објављивања огласа о отварању поступка на огласној табли </a:t>
            </a:r>
            <a:r>
              <a:rPr lang="ru-RU" sz="1600" dirty="0" smtClean="0"/>
              <a:t>суда.</a:t>
            </a:r>
            <a:endParaRPr lang="sr-Latn-RS" sz="1600" dirty="0" smtClean="0"/>
          </a:p>
          <a:p>
            <a:pPr algn="just"/>
            <a:r>
              <a:rPr lang="ru-RU" sz="1600" dirty="0"/>
              <a:t>Чланом 88. ЗОС-а предвиђено је да у тренутку наступања правних последица отварања поступка стечаја прекидају се сви судски поступци у односу на стечајног дужника и на његову имовину, сви управни поступци покренути на захтев стечајног дужника, као и управни и порески поступци који за предмет имају утврђивање новчане обавезе стечајног </a:t>
            </a:r>
            <a:r>
              <a:rPr lang="ru-RU" sz="1600" dirty="0" smtClean="0"/>
              <a:t>дужника.</a:t>
            </a:r>
            <a:endParaRPr lang="sr-Latn-RS" sz="1600" dirty="0" smtClean="0"/>
          </a:p>
          <a:p>
            <a:pPr algn="just"/>
            <a:r>
              <a:rPr lang="ru-RU" sz="1600" dirty="0" smtClean="0"/>
              <a:t>Чланом </a:t>
            </a:r>
            <a:r>
              <a:rPr lang="ru-RU" sz="1600" dirty="0"/>
              <a:t>89. ЗОС-а, предвиђено је да управни поступак из члана 88. овог закона покренут на захтев стечајног дужника наставља се када стечајни управник обавести орган који води поступак да је преузео поступак</a:t>
            </a:r>
            <a:r>
              <a:rPr lang="ru-RU" sz="1600" dirty="0" smtClean="0"/>
              <a:t>.</a:t>
            </a:r>
            <a:endParaRPr lang="sr-Latn-RS" sz="1600" dirty="0" smtClean="0"/>
          </a:p>
          <a:p>
            <a:pPr algn="just"/>
            <a:r>
              <a:rPr lang="sr-Cyrl-RS" sz="1600" dirty="0" smtClean="0"/>
              <a:t>Ч</a:t>
            </a:r>
            <a:r>
              <a:rPr lang="en-US" sz="1600" dirty="0" err="1" smtClean="0"/>
              <a:t>лан</a:t>
            </a:r>
            <a:r>
              <a:rPr lang="sr-Cyrl-RS" sz="1600" dirty="0" smtClean="0"/>
              <a:t>ом</a:t>
            </a:r>
            <a:r>
              <a:rPr lang="en-US" sz="1600" dirty="0" smtClean="0"/>
              <a:t> </a:t>
            </a:r>
            <a:r>
              <a:rPr lang="en-US" sz="1600" dirty="0"/>
              <a:t>89. </a:t>
            </a:r>
            <a:r>
              <a:rPr lang="en-US" sz="1600" dirty="0" err="1"/>
              <a:t>став</a:t>
            </a:r>
            <a:r>
              <a:rPr lang="en-US" sz="1600" dirty="0"/>
              <a:t> 3., </a:t>
            </a:r>
            <a:r>
              <a:rPr lang="en-US" sz="1600" dirty="0" err="1"/>
              <a:t>изричито</a:t>
            </a:r>
            <a:r>
              <a:rPr lang="en-US" sz="1600" dirty="0"/>
              <a:t> </a:t>
            </a:r>
            <a:r>
              <a:rPr lang="en-US" sz="1600" dirty="0" err="1"/>
              <a:t>наводи</a:t>
            </a:r>
            <a:r>
              <a:rPr lang="en-US" sz="1600" dirty="0"/>
              <a:t> и </a:t>
            </a:r>
            <a:r>
              <a:rPr lang="en-US" sz="1600" dirty="0" err="1"/>
              <a:t>то</a:t>
            </a:r>
            <a:r>
              <a:rPr lang="en-US" sz="1600" dirty="0"/>
              <a:t> </a:t>
            </a:r>
            <a:r>
              <a:rPr lang="en-US" sz="1600" dirty="0" err="1"/>
              <a:t>да</a:t>
            </a:r>
            <a:r>
              <a:rPr lang="en-US" sz="1600" dirty="0"/>
              <a:t> </a:t>
            </a:r>
            <a:r>
              <a:rPr lang="en-US" sz="1600" dirty="0" err="1"/>
              <a:t>се</a:t>
            </a:r>
            <a:r>
              <a:rPr lang="en-US" sz="1600" dirty="0"/>
              <a:t> у</a:t>
            </a:r>
            <a:r>
              <a:rPr lang="sr-Latn-CS" sz="1600" dirty="0"/>
              <a:t>правни и порески поступак који за предмет има утврђивање новчане обавезе стечајног дужника не наставља, а</a:t>
            </a:r>
            <a:r>
              <a:rPr lang="en-US" sz="1600" dirty="0"/>
              <a:t> </a:t>
            </a:r>
            <a:r>
              <a:rPr lang="en-US" sz="1600" dirty="0" err="1"/>
              <a:t>да</a:t>
            </a:r>
            <a:r>
              <a:rPr lang="en-US" sz="1600" dirty="0"/>
              <a:t> </a:t>
            </a:r>
            <a:r>
              <a:rPr lang="en-US" sz="1600" dirty="0" err="1"/>
              <a:t>је</a:t>
            </a:r>
            <a:r>
              <a:rPr lang="en-US" sz="1600" dirty="0"/>
              <a:t> </a:t>
            </a:r>
            <a:r>
              <a:rPr lang="sr-Latn-CS" sz="1600" dirty="0"/>
              <a:t>одговарајући орган дужан да поднесе пријаву потраживања у складу са овим законом.</a:t>
            </a: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r-Latn-RS" dirty="0" smtClean="0"/>
              <a:t/>
            </a:r>
            <a:br>
              <a:rPr lang="sr-Latn-RS" dirty="0" smtClean="0"/>
            </a:br>
            <a:r>
              <a:rPr lang="ru-RU" dirty="0" smtClean="0"/>
              <a:t> </a:t>
            </a:r>
            <a:r>
              <a:rPr lang="ru-RU" sz="2400" b="1" dirty="0" smtClean="0">
                <a:solidFill>
                  <a:schemeClr val="tx1"/>
                </a:solidFill>
              </a:rPr>
              <a:t>ЗАСТАРЕЛОСТ У ПОРЕСКОМ УПРАВНОМ ПОСТУПКУ</a:t>
            </a:r>
            <a:endParaRPr lang="sr-Latn-CS" sz="2400" b="1" dirty="0">
              <a:solidFill>
                <a:schemeClr val="tx1"/>
              </a:solidFill>
            </a:endParaRPr>
          </a:p>
        </p:txBody>
      </p:sp>
      <p:sp>
        <p:nvSpPr>
          <p:cNvPr id="3" name="Čuvar mesta za sadržaj 2"/>
          <p:cNvSpPr>
            <a:spLocks noGrp="1"/>
          </p:cNvSpPr>
          <p:nvPr>
            <p:ph idx="1"/>
          </p:nvPr>
        </p:nvSpPr>
        <p:spPr>
          <a:xfrm>
            <a:off x="677334" y="1828801"/>
            <a:ext cx="8596668" cy="4212562"/>
          </a:xfrm>
        </p:spPr>
        <p:txBody>
          <a:bodyPr>
            <a:normAutofit fontScale="92500" lnSpcReduction="10000"/>
          </a:bodyPr>
          <a:lstStyle/>
          <a:p>
            <a:pPr algn="just"/>
            <a:r>
              <a:rPr lang="en-US" sz="1700" dirty="0" err="1"/>
              <a:t>Застарелост</a:t>
            </a:r>
            <a:r>
              <a:rPr lang="en-US" sz="1700" dirty="0"/>
              <a:t> у </a:t>
            </a:r>
            <a:r>
              <a:rPr lang="en-US" sz="1700" dirty="0" err="1"/>
              <a:t>пореском</a:t>
            </a:r>
            <a:r>
              <a:rPr lang="en-US" sz="1700" dirty="0"/>
              <a:t> </a:t>
            </a:r>
            <a:r>
              <a:rPr lang="en-US" sz="1700" dirty="0" err="1"/>
              <a:t>поступку</a:t>
            </a:r>
            <a:r>
              <a:rPr lang="en-US" sz="1700" dirty="0"/>
              <a:t> </a:t>
            </a:r>
            <a:r>
              <a:rPr lang="en-US" sz="1700" dirty="0" err="1"/>
              <a:t>уређена</a:t>
            </a:r>
            <a:r>
              <a:rPr lang="en-US" sz="1700" dirty="0"/>
              <a:t> </a:t>
            </a:r>
            <a:r>
              <a:rPr lang="en-US" sz="1700" dirty="0" err="1"/>
              <a:t>је</a:t>
            </a:r>
            <a:r>
              <a:rPr lang="en-US" sz="1700" dirty="0"/>
              <a:t> </a:t>
            </a:r>
            <a:r>
              <a:rPr lang="en-US" sz="1700" dirty="0" err="1"/>
              <a:t>чл</a:t>
            </a:r>
            <a:r>
              <a:rPr lang="en-US" sz="1700" dirty="0"/>
              <a:t>. 114 – 114з </a:t>
            </a:r>
            <a:r>
              <a:rPr lang="en-US" sz="1700" dirty="0" smtClean="0"/>
              <a:t>ЗПППА</a:t>
            </a:r>
            <a:r>
              <a:rPr lang="sr-Cyrl-RS" sz="1700" dirty="0" smtClean="0"/>
              <a:t>.</a:t>
            </a:r>
            <a:endParaRPr lang="sr-Latn-RS" sz="1700" dirty="0" smtClean="0"/>
          </a:p>
          <a:p>
            <a:pPr algn="just"/>
            <a:r>
              <a:rPr lang="sr-Latn-CS" sz="1700" dirty="0" smtClean="0"/>
              <a:t>Застарелост </a:t>
            </a:r>
            <a:r>
              <a:rPr lang="sr-Latn-CS" sz="1700" dirty="0"/>
              <a:t>права</a:t>
            </a:r>
            <a:r>
              <a:rPr lang="en-US" sz="1700" dirty="0"/>
              <a:t> </a:t>
            </a:r>
            <a:r>
              <a:rPr lang="en-US" sz="1700" dirty="0" err="1"/>
              <a:t>пореске</a:t>
            </a:r>
            <a:r>
              <a:rPr lang="en-US" sz="1700" dirty="0"/>
              <a:t> </a:t>
            </a:r>
            <a:r>
              <a:rPr lang="en-US" sz="1700" dirty="0" err="1"/>
              <a:t>управе</a:t>
            </a:r>
            <a:r>
              <a:rPr lang="sr-Latn-CS" sz="1700" dirty="0"/>
              <a:t> на утврђивања </a:t>
            </a:r>
            <a:r>
              <a:rPr lang="sr-Latn-CS" sz="1700" dirty="0" smtClean="0"/>
              <a:t>пореза</a:t>
            </a:r>
            <a:r>
              <a:rPr lang="sr-Cyrl-RS" sz="1700" dirty="0"/>
              <a:t> </a:t>
            </a:r>
            <a:r>
              <a:rPr lang="en-US" sz="1700" dirty="0" smtClean="0"/>
              <a:t>и </a:t>
            </a:r>
            <a:r>
              <a:rPr lang="en-US" sz="1700" dirty="0" err="1"/>
              <a:t>споредних</a:t>
            </a:r>
            <a:r>
              <a:rPr lang="en-US" sz="1700" dirty="0"/>
              <a:t> </a:t>
            </a:r>
            <a:r>
              <a:rPr lang="en-US" sz="1700" dirty="0" err="1"/>
              <a:t>пореских</a:t>
            </a:r>
            <a:r>
              <a:rPr lang="en-US" sz="1700" dirty="0"/>
              <a:t> </a:t>
            </a:r>
            <a:r>
              <a:rPr lang="en-US" sz="1700" dirty="0" err="1"/>
              <a:t>давања</a:t>
            </a:r>
            <a:r>
              <a:rPr lang="en-US" sz="1700" dirty="0"/>
              <a:t> </a:t>
            </a:r>
            <a:r>
              <a:rPr lang="en-US" sz="1700" dirty="0" err="1"/>
              <a:t>почиње</a:t>
            </a:r>
            <a:r>
              <a:rPr lang="en-US" sz="1700" dirty="0"/>
              <a:t> </a:t>
            </a:r>
            <a:r>
              <a:rPr lang="en-US" sz="1700" dirty="0" err="1"/>
              <a:t>да</a:t>
            </a:r>
            <a:r>
              <a:rPr lang="en-US" sz="1700" dirty="0"/>
              <a:t> </a:t>
            </a:r>
            <a:r>
              <a:rPr lang="en-US" sz="1700" dirty="0" err="1"/>
              <a:t>тече</a:t>
            </a:r>
            <a:r>
              <a:rPr lang="en-US" sz="1700" dirty="0"/>
              <a:t> </a:t>
            </a:r>
            <a:r>
              <a:rPr lang="en-US" sz="1700" dirty="0" err="1"/>
              <a:t>од</a:t>
            </a:r>
            <a:r>
              <a:rPr lang="en-US" sz="1700" dirty="0"/>
              <a:t> </a:t>
            </a:r>
            <a:r>
              <a:rPr lang="en-US" sz="1700" dirty="0" err="1"/>
              <a:t>првог</a:t>
            </a:r>
            <a:r>
              <a:rPr lang="en-US" sz="1700" dirty="0"/>
              <a:t> </a:t>
            </a:r>
            <a:r>
              <a:rPr lang="en-US" sz="1700" dirty="0" err="1"/>
              <a:t>дана</a:t>
            </a:r>
            <a:r>
              <a:rPr lang="en-US" sz="1700" dirty="0"/>
              <a:t> </a:t>
            </a:r>
            <a:r>
              <a:rPr lang="en-US" sz="1700" dirty="0" err="1"/>
              <a:t>наредне</a:t>
            </a:r>
            <a:r>
              <a:rPr lang="en-US" sz="1700" dirty="0"/>
              <a:t> </a:t>
            </a:r>
            <a:r>
              <a:rPr lang="en-US" sz="1700" dirty="0" err="1"/>
              <a:t>године</a:t>
            </a:r>
            <a:r>
              <a:rPr lang="en-US" sz="1700" dirty="0"/>
              <a:t> </a:t>
            </a:r>
            <a:r>
              <a:rPr lang="en-US" sz="1700" dirty="0" err="1"/>
              <a:t>од</a:t>
            </a:r>
            <a:r>
              <a:rPr lang="en-US" sz="1700" dirty="0"/>
              <a:t> </a:t>
            </a:r>
            <a:r>
              <a:rPr lang="en-US" sz="1700" dirty="0" err="1"/>
              <a:t>године</a:t>
            </a:r>
            <a:r>
              <a:rPr lang="en-US" sz="1700" dirty="0"/>
              <a:t> у </a:t>
            </a:r>
            <a:r>
              <a:rPr lang="en-US" sz="1700" dirty="0" err="1"/>
              <a:t>којој</a:t>
            </a:r>
            <a:r>
              <a:rPr lang="en-US" sz="1700" dirty="0"/>
              <a:t> </a:t>
            </a:r>
            <a:r>
              <a:rPr lang="en-US" sz="1700" dirty="0" err="1"/>
              <a:t>је</a:t>
            </a:r>
            <a:r>
              <a:rPr lang="en-US" sz="1700" dirty="0"/>
              <a:t> </a:t>
            </a:r>
            <a:r>
              <a:rPr lang="en-US" sz="1700" dirty="0" err="1"/>
              <a:t>требало</a:t>
            </a:r>
            <a:r>
              <a:rPr lang="en-US" sz="1700" dirty="0"/>
              <a:t> </a:t>
            </a:r>
            <a:r>
              <a:rPr lang="en-US" sz="1700" dirty="0" err="1"/>
              <a:t>утврдити</a:t>
            </a:r>
            <a:r>
              <a:rPr lang="en-US" sz="1700" dirty="0"/>
              <a:t> </a:t>
            </a:r>
            <a:r>
              <a:rPr lang="en-US" sz="1700" dirty="0" err="1"/>
              <a:t>порез</a:t>
            </a:r>
            <a:r>
              <a:rPr lang="en-US" sz="1700" dirty="0"/>
              <a:t>, </a:t>
            </a:r>
            <a:r>
              <a:rPr lang="en-US" sz="1700" dirty="0" err="1"/>
              <a:t>односно</a:t>
            </a:r>
            <a:r>
              <a:rPr lang="en-US" sz="1700" dirty="0"/>
              <a:t> </a:t>
            </a:r>
            <a:r>
              <a:rPr lang="en-US" sz="1700" dirty="0" err="1"/>
              <a:t>споредно</a:t>
            </a:r>
            <a:r>
              <a:rPr lang="en-US" sz="1700" dirty="0"/>
              <a:t> </a:t>
            </a:r>
            <a:r>
              <a:rPr lang="en-US" sz="1700" dirty="0" err="1"/>
              <a:t>пореско</a:t>
            </a:r>
            <a:r>
              <a:rPr lang="en-US" sz="1700" dirty="0"/>
              <a:t> </a:t>
            </a:r>
            <a:r>
              <a:rPr lang="en-US" sz="1700" dirty="0" err="1"/>
              <a:t>давање</a:t>
            </a:r>
            <a:r>
              <a:rPr lang="en-US" sz="1700" dirty="0" smtClean="0"/>
              <a:t>.</a:t>
            </a:r>
            <a:endParaRPr lang="sr-Latn-RS" sz="1700" dirty="0" smtClean="0"/>
          </a:p>
          <a:p>
            <a:pPr algn="just"/>
            <a:r>
              <a:rPr lang="sr-Latn-CS" sz="1700" dirty="0" smtClean="0"/>
              <a:t>Застарелост</a:t>
            </a:r>
            <a:r>
              <a:rPr lang="en-US" sz="1700" dirty="0" smtClean="0"/>
              <a:t> </a:t>
            </a:r>
            <a:r>
              <a:rPr lang="en-US" sz="1700" dirty="0" err="1"/>
              <a:t>права</a:t>
            </a:r>
            <a:r>
              <a:rPr lang="en-US" sz="1700" dirty="0"/>
              <a:t> </a:t>
            </a:r>
            <a:r>
              <a:rPr lang="en-US" sz="1700" dirty="0" err="1"/>
              <a:t>пореске</a:t>
            </a:r>
            <a:r>
              <a:rPr lang="en-US" sz="1700" dirty="0"/>
              <a:t> </a:t>
            </a:r>
            <a:r>
              <a:rPr lang="en-US" sz="1700" dirty="0" err="1"/>
              <a:t>на</a:t>
            </a:r>
            <a:r>
              <a:rPr lang="sr-Latn-CS" sz="1700" dirty="0"/>
              <a:t> </a:t>
            </a:r>
            <a:r>
              <a:rPr lang="sr-Latn-CS" sz="1700" dirty="0" err="1"/>
              <a:t>наплат</a:t>
            </a:r>
            <a:r>
              <a:rPr lang="en-US" sz="1700" dirty="0"/>
              <a:t>у</a:t>
            </a:r>
            <a:r>
              <a:rPr lang="sr-Latn-CS" sz="1700" dirty="0"/>
              <a:t> </a:t>
            </a:r>
            <a:r>
              <a:rPr lang="sr-Latn-CS" sz="1700" dirty="0" smtClean="0"/>
              <a:t>пореза</a:t>
            </a:r>
            <a:r>
              <a:rPr lang="sr-Cyrl-RS" sz="1700" dirty="0"/>
              <a:t> </a:t>
            </a:r>
            <a:r>
              <a:rPr lang="ru-RU" sz="1700" dirty="0" smtClean="0"/>
              <a:t>и </a:t>
            </a:r>
            <a:r>
              <a:rPr lang="ru-RU" sz="1700" dirty="0"/>
              <a:t>споредних пореских давања почиње да тече од првог дана наредне године од године у којој је обавеза пореског дужника доспела за </a:t>
            </a:r>
            <a:r>
              <a:rPr lang="ru-RU" sz="1700" dirty="0" smtClean="0"/>
              <a:t>плаћање.Доспелост </a:t>
            </a:r>
            <a:r>
              <a:rPr lang="ru-RU" sz="1700" dirty="0"/>
              <a:t>пореске обавезе наступа истеком париционог рока, у коме је порески дужник могао добровољно да испуни пореску обавезу. Парициони рок је 15 дана и почиње да тече од дана достављања пореског решења пореком обвезнику</a:t>
            </a:r>
            <a:r>
              <a:rPr lang="ru-RU" sz="1700" dirty="0" smtClean="0"/>
              <a:t>.</a:t>
            </a:r>
            <a:endParaRPr lang="sr-Latn-RS" sz="1700" dirty="0"/>
          </a:p>
          <a:p>
            <a:pPr algn="just"/>
            <a:r>
              <a:rPr lang="sr-Latn-CS" sz="1700" dirty="0" smtClean="0"/>
              <a:t>Застарелост </a:t>
            </a:r>
            <a:r>
              <a:rPr lang="sr-Latn-CS" sz="1700" dirty="0"/>
              <a:t>права</a:t>
            </a:r>
            <a:r>
              <a:rPr lang="en-US" sz="1700" dirty="0"/>
              <a:t> </a:t>
            </a:r>
            <a:r>
              <a:rPr lang="en-US" sz="1700" dirty="0" err="1"/>
              <a:t>пореског</a:t>
            </a:r>
            <a:r>
              <a:rPr lang="en-US" sz="1700" dirty="0"/>
              <a:t> </a:t>
            </a:r>
            <a:r>
              <a:rPr lang="en-US" sz="1700" dirty="0" err="1"/>
              <a:t>обвезника</a:t>
            </a:r>
            <a:r>
              <a:rPr lang="sr-Latn-CS" sz="1700" dirty="0"/>
              <a:t> на повраћај</a:t>
            </a:r>
            <a:r>
              <a:rPr lang="en-US" sz="1700" dirty="0"/>
              <a:t>, </a:t>
            </a:r>
            <a:r>
              <a:rPr lang="en-US" sz="1700" dirty="0" err="1"/>
              <a:t>порески</a:t>
            </a:r>
            <a:r>
              <a:rPr lang="en-US" sz="1700" dirty="0"/>
              <a:t> </a:t>
            </a:r>
            <a:r>
              <a:rPr lang="en-US" sz="1700" dirty="0" err="1"/>
              <a:t>кредит</a:t>
            </a:r>
            <a:r>
              <a:rPr lang="en-US" sz="1700" dirty="0"/>
              <a:t>, </a:t>
            </a:r>
            <a:r>
              <a:rPr lang="en-US" sz="1700" dirty="0" err="1"/>
              <a:t>рефакцију</a:t>
            </a:r>
            <a:r>
              <a:rPr lang="en-US" sz="1700" dirty="0"/>
              <a:t> и </a:t>
            </a:r>
            <a:r>
              <a:rPr lang="en-US" sz="1700" dirty="0" err="1"/>
              <a:t>рефундацију</a:t>
            </a:r>
            <a:r>
              <a:rPr lang="en-US" sz="1700" dirty="0"/>
              <a:t>, </a:t>
            </a:r>
            <a:r>
              <a:rPr lang="en-US" sz="1700" dirty="0" err="1"/>
              <a:t>као</a:t>
            </a:r>
            <a:r>
              <a:rPr lang="en-US" sz="1700" dirty="0"/>
              <a:t> и </a:t>
            </a:r>
            <a:r>
              <a:rPr lang="en-US" sz="1700" dirty="0" err="1"/>
              <a:t>намирење</a:t>
            </a:r>
            <a:r>
              <a:rPr lang="en-US" sz="1700" dirty="0"/>
              <a:t> </a:t>
            </a:r>
            <a:r>
              <a:rPr lang="en-US" sz="1700" dirty="0" err="1"/>
              <a:t>доспелих</a:t>
            </a:r>
            <a:r>
              <a:rPr lang="en-US" sz="1700" dirty="0"/>
              <a:t> </a:t>
            </a:r>
            <a:r>
              <a:rPr lang="en-US" sz="1700" dirty="0" err="1"/>
              <a:t>обавеза</a:t>
            </a:r>
            <a:r>
              <a:rPr lang="en-US" sz="1700" dirty="0"/>
              <a:t> </a:t>
            </a:r>
            <a:r>
              <a:rPr lang="en-US" sz="1700" dirty="0" err="1"/>
              <a:t>путем</a:t>
            </a:r>
            <a:r>
              <a:rPr lang="en-US" sz="1700" dirty="0"/>
              <a:t> </a:t>
            </a:r>
            <a:r>
              <a:rPr lang="en-US" sz="1700" dirty="0" err="1"/>
              <a:t>прекњижавања</a:t>
            </a:r>
            <a:r>
              <a:rPr lang="en-US" sz="1700" dirty="0"/>
              <a:t> </a:t>
            </a:r>
            <a:r>
              <a:rPr lang="en-US" sz="1700" dirty="0" err="1"/>
              <a:t>пореза</a:t>
            </a:r>
            <a:r>
              <a:rPr lang="en-US" sz="1700" dirty="0"/>
              <a:t> и </a:t>
            </a:r>
            <a:r>
              <a:rPr lang="en-US" sz="1700" dirty="0" err="1"/>
              <a:t>повраћај</a:t>
            </a:r>
            <a:r>
              <a:rPr lang="en-US" sz="1700" dirty="0"/>
              <a:t> </a:t>
            </a:r>
            <a:r>
              <a:rPr lang="en-US" sz="1700" dirty="0" err="1"/>
              <a:t>споредних</a:t>
            </a:r>
            <a:r>
              <a:rPr lang="en-US" sz="1700" dirty="0"/>
              <a:t> </a:t>
            </a:r>
            <a:r>
              <a:rPr lang="en-US" sz="1700" dirty="0" err="1"/>
              <a:t>пореских</a:t>
            </a:r>
            <a:r>
              <a:rPr lang="en-US" sz="1700" dirty="0"/>
              <a:t> </a:t>
            </a:r>
            <a:r>
              <a:rPr lang="en-US" sz="1700" dirty="0" err="1" smtClean="0"/>
              <a:t>давања</a:t>
            </a:r>
            <a:r>
              <a:rPr lang="sr-Cyrl-RS" sz="1700" dirty="0" smtClean="0"/>
              <a:t> </a:t>
            </a:r>
            <a:r>
              <a:rPr lang="en-US" sz="1700" dirty="0" err="1" smtClean="0"/>
              <a:t>почиње</a:t>
            </a:r>
            <a:r>
              <a:rPr lang="en-US" sz="1700" dirty="0" smtClean="0"/>
              <a:t> </a:t>
            </a:r>
            <a:r>
              <a:rPr lang="en-US" sz="1700" dirty="0" err="1"/>
              <a:t>да</a:t>
            </a:r>
            <a:r>
              <a:rPr lang="en-US" sz="1700" dirty="0"/>
              <a:t> </a:t>
            </a:r>
            <a:r>
              <a:rPr lang="en-US" sz="1700" dirty="0" err="1"/>
              <a:t>тече</a:t>
            </a:r>
            <a:r>
              <a:rPr lang="en-US" sz="1700" dirty="0"/>
              <a:t> </a:t>
            </a:r>
            <a:r>
              <a:rPr lang="en-US" sz="1700" dirty="0" err="1"/>
              <a:t>од</a:t>
            </a:r>
            <a:r>
              <a:rPr lang="en-US" sz="1700" dirty="0"/>
              <a:t> </a:t>
            </a:r>
            <a:r>
              <a:rPr lang="en-US" sz="1700" dirty="0" err="1"/>
              <a:t>првог</a:t>
            </a:r>
            <a:r>
              <a:rPr lang="en-US" sz="1700" dirty="0"/>
              <a:t> </a:t>
            </a:r>
            <a:r>
              <a:rPr lang="en-US" sz="1700" dirty="0" err="1"/>
              <a:t>дана</a:t>
            </a:r>
            <a:r>
              <a:rPr lang="en-US" sz="1700" dirty="0"/>
              <a:t> </a:t>
            </a:r>
            <a:r>
              <a:rPr lang="en-US" sz="1700" dirty="0" err="1"/>
              <a:t>наредне</a:t>
            </a:r>
            <a:r>
              <a:rPr lang="en-US" sz="1700" dirty="0"/>
              <a:t> </a:t>
            </a:r>
            <a:r>
              <a:rPr lang="en-US" sz="1700" dirty="0" err="1"/>
              <a:t>године</a:t>
            </a:r>
            <a:r>
              <a:rPr lang="en-US" sz="1700" dirty="0"/>
              <a:t> </a:t>
            </a:r>
            <a:r>
              <a:rPr lang="en-US" sz="1700" dirty="0" err="1"/>
              <a:t>од</a:t>
            </a:r>
            <a:r>
              <a:rPr lang="en-US" sz="1700" dirty="0"/>
              <a:t> </a:t>
            </a:r>
            <a:r>
              <a:rPr lang="en-US" sz="1700" dirty="0" err="1"/>
              <a:t>године</a:t>
            </a:r>
            <a:r>
              <a:rPr lang="en-US" sz="1700" dirty="0"/>
              <a:t> у </a:t>
            </a:r>
            <a:r>
              <a:rPr lang="en-US" sz="1700" dirty="0" err="1"/>
              <a:t>којој</a:t>
            </a:r>
            <a:r>
              <a:rPr lang="en-US" sz="1700" dirty="0"/>
              <a:t> </a:t>
            </a:r>
            <a:r>
              <a:rPr lang="en-US" sz="1700" dirty="0" err="1"/>
              <a:t>је</a:t>
            </a:r>
            <a:r>
              <a:rPr lang="en-US" sz="1700" dirty="0"/>
              <a:t> </a:t>
            </a:r>
            <a:r>
              <a:rPr lang="en-US" sz="1700" dirty="0" err="1"/>
              <a:t>порески</a:t>
            </a:r>
            <a:r>
              <a:rPr lang="en-US" sz="1700" dirty="0"/>
              <a:t> </a:t>
            </a:r>
            <a:r>
              <a:rPr lang="en-US" sz="1700" dirty="0" err="1"/>
              <a:t>обвезник</a:t>
            </a:r>
            <a:r>
              <a:rPr lang="en-US" sz="1700" dirty="0"/>
              <a:t> </a:t>
            </a:r>
            <a:r>
              <a:rPr lang="en-US" sz="1700" dirty="0" err="1"/>
              <a:t>стекао</a:t>
            </a:r>
            <a:r>
              <a:rPr lang="en-US" sz="1700" dirty="0"/>
              <a:t> </a:t>
            </a:r>
            <a:r>
              <a:rPr lang="en-US" sz="1700" dirty="0" err="1"/>
              <a:t>право</a:t>
            </a:r>
            <a:r>
              <a:rPr lang="en-US" sz="1700" dirty="0"/>
              <a:t> </a:t>
            </a:r>
            <a:r>
              <a:rPr lang="en-US" sz="1700" dirty="0" err="1"/>
              <a:t>на</a:t>
            </a:r>
            <a:r>
              <a:rPr lang="en-US" sz="1700" dirty="0"/>
              <a:t> </a:t>
            </a:r>
            <a:r>
              <a:rPr lang="en-US" sz="1700" dirty="0" err="1"/>
              <a:t>повраћај</a:t>
            </a:r>
            <a:r>
              <a:rPr lang="en-US" sz="1700" dirty="0"/>
              <a:t>, </a:t>
            </a:r>
            <a:r>
              <a:rPr lang="en-US" sz="1700" dirty="0" err="1"/>
              <a:t>порески</a:t>
            </a:r>
            <a:r>
              <a:rPr lang="en-US" sz="1700" dirty="0"/>
              <a:t> </a:t>
            </a:r>
            <a:r>
              <a:rPr lang="en-US" sz="1700" dirty="0" err="1"/>
              <a:t>кредит</a:t>
            </a:r>
            <a:r>
              <a:rPr lang="en-US" sz="1700" dirty="0"/>
              <a:t>, </a:t>
            </a:r>
            <a:r>
              <a:rPr lang="en-US" sz="1700" dirty="0" err="1"/>
              <a:t>рефакцију</a:t>
            </a:r>
            <a:r>
              <a:rPr lang="en-US" sz="1700" dirty="0"/>
              <a:t> и </a:t>
            </a:r>
            <a:r>
              <a:rPr lang="en-US" sz="1700" dirty="0" err="1"/>
              <a:t>рефундацију</a:t>
            </a:r>
            <a:r>
              <a:rPr lang="en-US" sz="1700" dirty="0"/>
              <a:t>, </a:t>
            </a:r>
            <a:r>
              <a:rPr lang="en-US" sz="1700" dirty="0" err="1"/>
              <a:t>као</a:t>
            </a:r>
            <a:r>
              <a:rPr lang="en-US" sz="1700" dirty="0"/>
              <a:t> и </a:t>
            </a:r>
            <a:r>
              <a:rPr lang="en-US" sz="1700" dirty="0" err="1"/>
              <a:t>намирење</a:t>
            </a:r>
            <a:r>
              <a:rPr lang="en-US" sz="1700" dirty="0"/>
              <a:t> </a:t>
            </a:r>
            <a:r>
              <a:rPr lang="en-US" sz="1700" dirty="0" err="1"/>
              <a:t>доспелих</a:t>
            </a:r>
            <a:r>
              <a:rPr lang="en-US" sz="1700" dirty="0"/>
              <a:t> </a:t>
            </a:r>
            <a:r>
              <a:rPr lang="en-US" sz="1700" dirty="0" err="1"/>
              <a:t>обавеза</a:t>
            </a:r>
            <a:r>
              <a:rPr lang="en-US" sz="1700" dirty="0"/>
              <a:t> </a:t>
            </a:r>
            <a:r>
              <a:rPr lang="en-US" sz="1700" dirty="0" err="1"/>
              <a:t>путем</a:t>
            </a:r>
            <a:r>
              <a:rPr lang="en-US" sz="1700" dirty="0"/>
              <a:t> </a:t>
            </a:r>
            <a:r>
              <a:rPr lang="en-US" sz="1700" dirty="0" err="1"/>
              <a:t>прекњижавања</a:t>
            </a:r>
            <a:r>
              <a:rPr lang="en-US" sz="1700" dirty="0"/>
              <a:t> </a:t>
            </a:r>
            <a:r>
              <a:rPr lang="en-US" sz="1700" dirty="0" err="1"/>
              <a:t>пореза</a:t>
            </a:r>
            <a:r>
              <a:rPr lang="en-US" sz="1700" dirty="0"/>
              <a:t> и </a:t>
            </a:r>
            <a:r>
              <a:rPr lang="en-US" sz="1700" dirty="0" err="1"/>
              <a:t>повраћај</a:t>
            </a:r>
            <a:r>
              <a:rPr lang="en-US" sz="1700" dirty="0"/>
              <a:t> </a:t>
            </a:r>
            <a:r>
              <a:rPr lang="en-US" sz="1700" dirty="0" err="1"/>
              <a:t>споредних</a:t>
            </a:r>
            <a:r>
              <a:rPr lang="en-US" sz="1700" dirty="0"/>
              <a:t> </a:t>
            </a:r>
            <a:r>
              <a:rPr lang="en-US" sz="1700" dirty="0" err="1"/>
              <a:t>пореских</a:t>
            </a:r>
            <a:r>
              <a:rPr lang="en-US" sz="1700" dirty="0"/>
              <a:t> </a:t>
            </a:r>
            <a:r>
              <a:rPr lang="en-US" sz="1700" dirty="0" err="1" smtClean="0"/>
              <a:t>давања</a:t>
            </a:r>
            <a:r>
              <a:rPr lang="sr-Cyrl-RS" sz="1700" dirty="0" smtClean="0"/>
              <a:t>.</a:t>
            </a:r>
            <a:endParaRPr lang="sr-Latn-RS" sz="1700" dirty="0" smtClean="0"/>
          </a:p>
          <a:p>
            <a:pPr algn="just"/>
            <a:endParaRPr lang="sr-Latn-RS" dirty="0"/>
          </a:p>
          <a:p>
            <a:endParaRPr lang="sr-Latn-CS"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r-Latn-RS" dirty="0" smtClean="0"/>
              <a:t/>
            </a:r>
            <a:br>
              <a:rPr lang="sr-Latn-RS" dirty="0" smtClean="0"/>
            </a:br>
            <a:r>
              <a:rPr lang="ru-RU" dirty="0" smtClean="0"/>
              <a:t> </a:t>
            </a:r>
            <a:r>
              <a:rPr lang="ru-RU" sz="2700" b="1" dirty="0" smtClean="0">
                <a:solidFill>
                  <a:schemeClr val="tx1"/>
                </a:solidFill>
              </a:rPr>
              <a:t>ИСПИТИВАЊЕ ПРИЈАВЕ ПОТРАЖИВАЊА ПОРЕСКЕ УПРАВЕ У СТЕЧАЈНОМ ПОСТУПКУ</a:t>
            </a:r>
            <a:endParaRPr lang="sr-Latn-CS" sz="2700" b="1" dirty="0">
              <a:solidFill>
                <a:schemeClr val="tx1"/>
              </a:solidFill>
            </a:endParaRPr>
          </a:p>
        </p:txBody>
      </p:sp>
      <p:sp>
        <p:nvSpPr>
          <p:cNvPr id="3" name="Čuvar mesta za sadržaj 2"/>
          <p:cNvSpPr>
            <a:spLocks noGrp="1"/>
          </p:cNvSpPr>
          <p:nvPr>
            <p:ph idx="1"/>
          </p:nvPr>
        </p:nvSpPr>
        <p:spPr/>
        <p:txBody>
          <a:bodyPr>
            <a:normAutofit/>
          </a:bodyPr>
          <a:lstStyle/>
          <a:p>
            <a:pPr algn="just"/>
            <a:r>
              <a:rPr lang="sr-Cyrl-RS" sz="1600" dirty="0"/>
              <a:t>Ч</a:t>
            </a:r>
            <a:r>
              <a:rPr lang="ru-RU" sz="1600" dirty="0" smtClean="0"/>
              <a:t>ланом </a:t>
            </a:r>
            <a:r>
              <a:rPr lang="ru-RU" sz="1600" dirty="0"/>
              <a:t>89. став 3. ЗОС-а, изричито је предвиђено је да је одговарајући орган (пореска управа) дужан да поднесе пријаву потраживања у складу са овим законом</a:t>
            </a:r>
            <a:r>
              <a:rPr lang="ru-RU" sz="1600" dirty="0" smtClean="0"/>
              <a:t>.</a:t>
            </a:r>
          </a:p>
          <a:p>
            <a:pPr algn="just"/>
            <a:r>
              <a:rPr lang="en-US" sz="1600" dirty="0" err="1"/>
              <a:t>Пореска</a:t>
            </a:r>
            <a:r>
              <a:rPr lang="en-US" sz="1600" dirty="0"/>
              <a:t> </a:t>
            </a:r>
            <a:r>
              <a:rPr lang="en-US" sz="1600" dirty="0" err="1"/>
              <a:t>управа</a:t>
            </a:r>
            <a:r>
              <a:rPr lang="en-US" sz="1600" dirty="0"/>
              <a:t> </a:t>
            </a:r>
            <a:r>
              <a:rPr lang="en-US" sz="1600" dirty="0" err="1"/>
              <a:t>има</a:t>
            </a:r>
            <a:r>
              <a:rPr lang="en-US" sz="1600" dirty="0"/>
              <a:t> </a:t>
            </a:r>
            <a:r>
              <a:rPr lang="en-US" sz="1600" dirty="0" err="1"/>
              <a:t>иста</a:t>
            </a:r>
            <a:r>
              <a:rPr lang="en-US" sz="1600" dirty="0"/>
              <a:t> </a:t>
            </a:r>
            <a:r>
              <a:rPr lang="en-US" sz="1600" dirty="0" err="1"/>
              <a:t>права</a:t>
            </a:r>
            <a:r>
              <a:rPr lang="en-US" sz="1600" dirty="0"/>
              <a:t> </a:t>
            </a:r>
            <a:r>
              <a:rPr lang="en-US" sz="1600" dirty="0" err="1"/>
              <a:t>као</a:t>
            </a:r>
            <a:r>
              <a:rPr lang="en-US" sz="1600" dirty="0"/>
              <a:t> и </a:t>
            </a:r>
            <a:r>
              <a:rPr lang="en-US" sz="1600" dirty="0" err="1"/>
              <a:t>сви</a:t>
            </a:r>
            <a:r>
              <a:rPr lang="en-US" sz="1600" dirty="0"/>
              <a:t> </a:t>
            </a:r>
            <a:r>
              <a:rPr lang="en-US" sz="1600" dirty="0" err="1"/>
              <a:t>други</a:t>
            </a:r>
            <a:r>
              <a:rPr lang="en-US" sz="1600" dirty="0"/>
              <a:t> </a:t>
            </a:r>
            <a:r>
              <a:rPr lang="en-US" sz="1600" dirty="0" err="1"/>
              <a:t>повериоци</a:t>
            </a:r>
            <a:r>
              <a:rPr lang="en-US" sz="1600" dirty="0"/>
              <a:t>, у </a:t>
            </a:r>
            <a:r>
              <a:rPr lang="en-US" sz="1600" dirty="0" err="1"/>
              <a:t>складу</a:t>
            </a:r>
            <a:r>
              <a:rPr lang="en-US" sz="1600" dirty="0"/>
              <a:t> </a:t>
            </a:r>
            <a:r>
              <a:rPr lang="en-US" sz="1600" dirty="0" err="1"/>
              <a:t>са</a:t>
            </a:r>
            <a:r>
              <a:rPr lang="en-US" sz="1600" dirty="0"/>
              <a:t> </a:t>
            </a:r>
            <a:r>
              <a:rPr lang="en-US" sz="1600" dirty="0" err="1"/>
              <a:t>начелом</a:t>
            </a:r>
            <a:r>
              <a:rPr lang="en-US" sz="1600" dirty="0"/>
              <a:t> </a:t>
            </a:r>
            <a:r>
              <a:rPr lang="en-US" sz="1600" dirty="0" err="1"/>
              <a:t>једнаког</a:t>
            </a:r>
            <a:r>
              <a:rPr lang="en-US" sz="1600" dirty="0"/>
              <a:t> </a:t>
            </a:r>
            <a:r>
              <a:rPr lang="en-US" sz="1600" dirty="0" err="1"/>
              <a:t>третмана</a:t>
            </a:r>
            <a:r>
              <a:rPr lang="en-US" sz="1600" dirty="0"/>
              <a:t> и </a:t>
            </a:r>
            <a:r>
              <a:rPr lang="en-US" sz="1600" dirty="0" err="1"/>
              <a:t>равноправног</a:t>
            </a:r>
            <a:r>
              <a:rPr lang="en-US" sz="1600" dirty="0"/>
              <a:t> </a:t>
            </a:r>
            <a:r>
              <a:rPr lang="en-US" sz="1600" dirty="0" err="1"/>
              <a:t>положаја</a:t>
            </a:r>
            <a:r>
              <a:rPr lang="en-US" sz="1600" dirty="0"/>
              <a:t> </a:t>
            </a:r>
            <a:r>
              <a:rPr lang="en-US" sz="1600" dirty="0" err="1"/>
              <a:t>поверилаца</a:t>
            </a:r>
            <a:r>
              <a:rPr lang="en-US" sz="1600" dirty="0"/>
              <a:t> </a:t>
            </a:r>
            <a:r>
              <a:rPr lang="en-US" sz="1600" dirty="0" err="1"/>
              <a:t>из</a:t>
            </a:r>
            <a:r>
              <a:rPr lang="en-US" sz="1600" dirty="0"/>
              <a:t> </a:t>
            </a:r>
            <a:r>
              <a:rPr lang="en-US" sz="1600" dirty="0" err="1"/>
              <a:t>члана</a:t>
            </a:r>
            <a:r>
              <a:rPr lang="en-US" sz="1600" dirty="0"/>
              <a:t> 4. ЗОС-а.</a:t>
            </a:r>
            <a:endParaRPr lang="sr-Latn-RS" sz="1600" dirty="0"/>
          </a:p>
          <a:p>
            <a:pPr algn="just"/>
            <a:endParaRPr lang="sr-Latn-CS"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r-Latn-RS" dirty="0" smtClean="0"/>
              <a:t/>
            </a:r>
            <a:br>
              <a:rPr lang="sr-Latn-RS" dirty="0" smtClean="0"/>
            </a:br>
            <a:r>
              <a:rPr lang="ru-RU" sz="2400" b="1" dirty="0" smtClean="0">
                <a:solidFill>
                  <a:schemeClr val="tx1"/>
                </a:solidFill>
              </a:rPr>
              <a:t>ПОСТУПАК ПОВРАЋАЈА ВИШЕ ИЛИ ПОГРЕШНО ПЛАЋЕНОГ ПОРЕЗА ОД ПОРЕСКЕ УПРАВЕ</a:t>
            </a:r>
            <a:endParaRPr lang="sr-Latn-CS" sz="2400" b="1" dirty="0">
              <a:solidFill>
                <a:schemeClr val="tx1"/>
              </a:solidFill>
            </a:endParaRPr>
          </a:p>
        </p:txBody>
      </p:sp>
      <p:sp>
        <p:nvSpPr>
          <p:cNvPr id="3" name="Čuvar mesta za sadržaj 2"/>
          <p:cNvSpPr>
            <a:spLocks noGrp="1"/>
          </p:cNvSpPr>
          <p:nvPr>
            <p:ph idx="1"/>
          </p:nvPr>
        </p:nvSpPr>
        <p:spPr/>
        <p:txBody>
          <a:bodyPr>
            <a:normAutofit fontScale="92500" lnSpcReduction="10000"/>
          </a:bodyPr>
          <a:lstStyle/>
          <a:p>
            <a:pPr algn="just"/>
            <a:r>
              <a:rPr lang="ru-RU" sz="1700" dirty="0"/>
              <a:t>Чланом 10. ЗПППА, као једно од права пореских обвезника утврђено је и право на  повраћај више или погрешно плаћеног пореза, односно споредних пореских давања, а истим чланом је предвиђена и обавеза пореске управе да по захтеву странке донесе управни акт – пореско решење без одлагања, а најкасније у року од 15 дана од дана пријема захтева.</a:t>
            </a:r>
          </a:p>
          <a:p>
            <a:pPr algn="just"/>
            <a:r>
              <a:rPr lang="ru-RU" sz="1700" dirty="0"/>
              <a:t>Чланом 208. ЗУП-а, предвиђено је да кад се поступак покреће поводом захтева странке, односно по службеној дужности ако је то у интересу странке, а пре доношења решења није потребно спроводити посебан испитни поступак, нити постоје други разлози због којих се не може донети решење без одлагања (решавање претходног питања и др.), орган је дужан да донесе решење и достави га странци што пре, а најдоцније у року од једног месеца од дана предаје уредног захтева, односно од дана покретања поступка по службеној дужности, ако посебним законом није одређен краћи рок. </a:t>
            </a:r>
            <a:r>
              <a:rPr lang="ru-RU" sz="1700" dirty="0" smtClean="0"/>
              <a:t>У </a:t>
            </a:r>
            <a:r>
              <a:rPr lang="ru-RU" sz="1700" dirty="0"/>
              <a:t>осталим случајевима, кад се поступак покреће поводом захтева странке, односно по службеној дужности, ако је то у интересу странке, орган је дужан да донесе решење и достави га странци најдоцније у року од два месеца, ако посебним законом није одређен краћи рок.</a:t>
            </a:r>
          </a:p>
          <a:p>
            <a:endParaRPr lang="sr-Latn-CS"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r-Latn-RS" dirty="0" smtClean="0"/>
              <a:t/>
            </a:r>
            <a:br>
              <a:rPr lang="sr-Latn-RS" dirty="0" smtClean="0"/>
            </a:br>
            <a:r>
              <a:rPr lang="ru-RU" dirty="0" smtClean="0"/>
              <a:t> </a:t>
            </a:r>
            <a:r>
              <a:rPr lang="ru-RU" sz="2400" b="1" dirty="0" smtClean="0">
                <a:solidFill>
                  <a:schemeClr val="tx1"/>
                </a:solidFill>
              </a:rPr>
              <a:t>ПОРЕСКИ МАТЕРИЈАЛНИ ЗАКОНИ И СТЕЧАЈНИ ПОСТУПАК</a:t>
            </a:r>
            <a:endParaRPr lang="sr-Latn-CS" sz="2400" b="1" dirty="0">
              <a:solidFill>
                <a:schemeClr val="tx1"/>
              </a:solidFill>
            </a:endParaRPr>
          </a:p>
        </p:txBody>
      </p:sp>
      <p:sp>
        <p:nvSpPr>
          <p:cNvPr id="3" name="Čuvar mesta za sadržaj 2"/>
          <p:cNvSpPr>
            <a:spLocks noGrp="1"/>
          </p:cNvSpPr>
          <p:nvPr>
            <p:ph idx="1"/>
          </p:nvPr>
        </p:nvSpPr>
        <p:spPr/>
        <p:txBody>
          <a:bodyPr>
            <a:normAutofit/>
          </a:bodyPr>
          <a:lstStyle/>
          <a:p>
            <a:pPr algn="just"/>
            <a:r>
              <a:rPr lang="ru-RU" sz="1600" dirty="0"/>
              <a:t>У пракси је било спорно да ли је стечајни дужник у обавези да плаћа порез на имовину, с обзиром да, у случају да се стечајни поступак завршава банкротством, имовина стечајног дужника је намењена за даљу продају одн. уновчење. Међутим, Министарство финансија је у својим мишљењима стало на становиште да су и стечајни дужници дужни да плаћају порез на имовину, осим у случају када се ради о стечајним дужницима који су се бавили производњом и продајом нпр. непокретне имовине, па ти су ти објекти евидентирани у пословним књигама пореског обвезника као добра која су искључиво намењена даљој продаји одн. у случају када се над привредним друштвом спроводи стечај банкротством, порез на имовину се плаћа на непокретности које су стална средства, све до престанка пореске обавезе тог обвезника на конкретним непокретностима. (Извор: Мишљење Министарства финансија, бр. 413-00-00082/2014-04 од 13.3.2014. године</a:t>
            </a:r>
            <a:r>
              <a:rPr lang="ru-RU" sz="1600" dirty="0" smtClean="0"/>
              <a:t>)</a:t>
            </a:r>
          </a:p>
          <a:p>
            <a:pPr algn="just"/>
            <a:endParaRPr lang="sr-Latn-CS" sz="1600"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ru-RU" sz="2400" b="1" dirty="0" smtClean="0">
                <a:solidFill>
                  <a:schemeClr val="tx1"/>
                </a:solidFill>
              </a:rPr>
              <a:t/>
            </a:r>
            <a:br>
              <a:rPr lang="ru-RU" sz="2400" b="1" dirty="0" smtClean="0">
                <a:solidFill>
                  <a:schemeClr val="tx1"/>
                </a:solidFill>
              </a:rPr>
            </a:br>
            <a:r>
              <a:rPr lang="ru-RU" sz="2400" b="1" dirty="0">
                <a:solidFill>
                  <a:schemeClr val="tx1"/>
                </a:solidFill>
              </a:rPr>
              <a:t/>
            </a:r>
            <a:br>
              <a:rPr lang="ru-RU" sz="2400" b="1" dirty="0">
                <a:solidFill>
                  <a:schemeClr val="tx1"/>
                </a:solidFill>
              </a:rPr>
            </a:br>
            <a:r>
              <a:rPr lang="ru-RU" sz="2400" b="1" dirty="0" smtClean="0">
                <a:solidFill>
                  <a:schemeClr val="tx1"/>
                </a:solidFill>
              </a:rPr>
              <a:t>ПОРЕСКИ </a:t>
            </a:r>
            <a:r>
              <a:rPr lang="ru-RU" sz="2400" b="1" dirty="0">
                <a:solidFill>
                  <a:schemeClr val="tx1"/>
                </a:solidFill>
              </a:rPr>
              <a:t>МАТЕРИЈАЛНИ ЗАКОНИ И СТЕЧАЈНИ ПОСТУПАК</a:t>
            </a:r>
            <a:endParaRPr lang="sr-Latn-RS" sz="2400" dirty="0"/>
          </a:p>
        </p:txBody>
      </p:sp>
      <p:sp>
        <p:nvSpPr>
          <p:cNvPr id="3" name="Čuvar mesta za sadržaj 2"/>
          <p:cNvSpPr>
            <a:spLocks noGrp="1"/>
          </p:cNvSpPr>
          <p:nvPr>
            <p:ph idx="1"/>
          </p:nvPr>
        </p:nvSpPr>
        <p:spPr/>
        <p:txBody>
          <a:bodyPr>
            <a:normAutofit/>
          </a:bodyPr>
          <a:lstStyle/>
          <a:p>
            <a:pPr algn="just"/>
            <a:r>
              <a:rPr lang="sr-Cyrl-RS" sz="1600" dirty="0" smtClean="0"/>
              <a:t>Ако </a:t>
            </a:r>
            <a:r>
              <a:rPr lang="sr-Cyrl-RS" sz="1600" dirty="0"/>
              <a:t>се врши пренос уз накнаду целокупне имовине правног лица над којим је отворен стечајни поступак, за уговорену купопродајну цену коју </a:t>
            </a:r>
            <a:r>
              <a:rPr lang="sr-Cyrl-RS" sz="1600" dirty="0" err="1"/>
              <a:t>стицалац</a:t>
            </a:r>
            <a:r>
              <a:rPr lang="sr-Cyrl-RS" sz="1600" dirty="0"/>
              <a:t> права - купац исплаћује правном лицу - продавцу, на тај пренос се порез на пренос апсолутних права плаћа уколико исти не подлеже плаћању пореза на додату вредност. Према одредби члана 4. Правилника о утврђивању преноса целокупне или дела имовине, са или без накнаде, или као улог, код којег се сматра да промет добара и услуга није извршен ("Сл. гласник РС", бр. 118/2012), код преноса целокупне имовине из члана 2. став 1. тачка 3), односно дела имовине из члана 3. став 1. тачка 2) овог правилника продајом, улагањем, односно бестеретним давањем, сматра се да промет добара и услуга није извршен независно од тога да ли се имовина или њен део преноси у редовном промету или у поступку ликвидације, односно стечаја пореског обвезника. (Извор: Мишљење Министарства финансија, бр. 011-00-00770/2012-04 од 14.10.2013. године)</a:t>
            </a:r>
            <a:endParaRPr lang="sr-Latn-RS" sz="1600" dirty="0"/>
          </a:p>
        </p:txBody>
      </p:sp>
    </p:spTree>
    <p:extLst>
      <p:ext uri="{BB962C8B-B14F-4D97-AF65-F5344CB8AC3E}">
        <p14:creationId xmlns:p14="http://schemas.microsoft.com/office/powerpoint/2010/main" val="161038013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p:cNvSpPr>
            <a:spLocks noGrp="1"/>
          </p:cNvSpPr>
          <p:nvPr>
            <p:ph idx="1"/>
          </p:nvPr>
        </p:nvSpPr>
        <p:spPr>
          <a:xfrm>
            <a:off x="677334" y="1930400"/>
            <a:ext cx="8596668" cy="3880773"/>
          </a:xfrm>
        </p:spPr>
        <p:txBody>
          <a:bodyPr>
            <a:normAutofit/>
          </a:bodyPr>
          <a:lstStyle/>
          <a:p>
            <a:pPr marL="0" indent="0" algn="ctr">
              <a:buNone/>
            </a:pPr>
            <a:endParaRPr lang="sr-Cyrl-RS" sz="6600" dirty="0" smtClean="0"/>
          </a:p>
          <a:p>
            <a:pPr marL="0" indent="0" algn="ctr">
              <a:buNone/>
            </a:pPr>
            <a:r>
              <a:rPr lang="sr-Cyrl-RS" sz="6600" dirty="0" smtClean="0"/>
              <a:t>ХВАЛА НА ПАЖЊИ</a:t>
            </a:r>
            <a:endParaRPr lang="sr-Latn-RS" sz="6600" dirty="0"/>
          </a:p>
        </p:txBody>
      </p:sp>
    </p:spTree>
    <p:extLst>
      <p:ext uri="{BB962C8B-B14F-4D97-AF65-F5344CB8AC3E}">
        <p14:creationId xmlns:p14="http://schemas.microsoft.com/office/powerpoint/2010/main" val="153348720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119</TotalTime>
  <Words>1107</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СТЕЧАЈНИ ПОСТУПАК И ПОРЕСКИ УПРАВНИ ПОСТУПАК</vt:lpstr>
      <vt:lpstr>  УКРАТКО У ОПШТЕМ УПРАВНОМ ПОСТУПКУ И ПОРЕСКОМ УПРАВНОМ ПОСТУПКУ</vt:lpstr>
      <vt:lpstr>  ОДНОС ЗАКОНА О СТЕЧАЈУ, ЗУП-а и ЗПППА</vt:lpstr>
      <vt:lpstr>  ЗАСТАРЕЛОСТ У ПОРЕСКОМ УПРАВНОМ ПОСТУПКУ</vt:lpstr>
      <vt:lpstr>  ИСПИТИВАЊЕ ПРИЈАВЕ ПОТРАЖИВАЊА ПОРЕСКЕ УПРАВЕ У СТЕЧАЈНОМ ПОСТУПКУ</vt:lpstr>
      <vt:lpstr> ПОСТУПАК ПОВРАЋАЈА ВИШЕ ИЛИ ПОГРЕШНО ПЛАЋЕНОГ ПОРЕЗА ОД ПОРЕСКЕ УПРАВЕ</vt:lpstr>
      <vt:lpstr>  ПОРЕСКИ МАТЕРИЈАЛНИ ЗАКОНИ И СТЕЧАЈНИ ПОСТУПАК</vt:lpstr>
      <vt:lpstr>  ПОРЕСКИ МАТЕРИЈАЛНИ ЗАКОНИ И СТЕЧАЈНИ ПОСТУПАК</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Zorica ZM. Markovic</dc:creator>
  <cp:lastModifiedBy>Zorica ZM. Markovic</cp:lastModifiedBy>
  <cp:revision>24</cp:revision>
  <dcterms:created xsi:type="dcterms:W3CDTF">2015-04-14T07:41:11Z</dcterms:created>
  <dcterms:modified xsi:type="dcterms:W3CDTF">2015-05-28T11:25:42Z</dcterms:modified>
</cp:coreProperties>
</file>